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83" r:id="rId15"/>
    <p:sldId id="385" r:id="rId16"/>
    <p:sldId id="378" r:id="rId17"/>
    <p:sldId id="380" r:id="rId18"/>
    <p:sldId id="381" r:id="rId19"/>
    <p:sldId id="382" r:id="rId20"/>
    <p:sldId id="387" r:id="rId21"/>
    <p:sldId id="388" r:id="rId22"/>
    <p:sldId id="390" r:id="rId23"/>
    <p:sldId id="392" r:id="rId24"/>
    <p:sldId id="393" r:id="rId25"/>
    <p:sldId id="394" r:id="rId26"/>
    <p:sldId id="396" r:id="rId27"/>
    <p:sldId id="397" r:id="rId28"/>
    <p:sldId id="398" r:id="rId29"/>
    <p:sldId id="399" r:id="rId30"/>
    <p:sldId id="395" r:id="rId31"/>
    <p:sldId id="400" r:id="rId32"/>
    <p:sldId id="401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 varScale="1">
        <p:scale>
          <a:sx n="110" d="100"/>
          <a:sy n="110" d="100"/>
        </p:scale>
        <p:origin x="51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05/05/2023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05/05/2023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erpuls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cherrie/tutorial_optimisation_topologique_GDR_SEED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r>
              <a:rPr lang="fr-FR" dirty="0">
                <a:latin typeface="Book Antiqua" panose="02040602050305030304" pitchFamily="18" charset="0"/>
              </a:rPr>
              <a:t/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BE3FEEE-00BA-724F-1B27-E080CFE05453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A070F59-F5B3-09AA-383C-CF882C47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E6008EC-C06D-DD20-1F93-F461FA29B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C36E57F-AF8F-ED32-60A3-4836F202C59C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6" grpId="0"/>
      <p:bldP spid="29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871531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4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838200" y="4377837"/>
            <a:ext cx="10515600" cy="550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INSTRUCTIONS INSTALLATION / Lancement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répertoire :</a:t>
            </a:r>
          </a:p>
          <a:p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3"/>
              </a:rPr>
              <a:t>https://github.com/tcherrie/tutorial_optimisation_topologique_GDR_SEEDS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2" y="1121509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40575" y="1056658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2" y="2729526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39264" y="2635650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4" y="4315135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11856" y="3833752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blipFill>
                <a:blip r:embed="rId2"/>
                <a:stretch>
                  <a:fillRect l="-2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53E59E8-A767-4588-AA07-A8EBEC7F4C2D}"/>
              </a:ext>
            </a:extLst>
          </p:cNvPr>
          <p:cNvGrpSpPr/>
          <p:nvPr/>
        </p:nvGrpSpPr>
        <p:grpSpPr>
          <a:xfrm>
            <a:off x="8882743" y="1333320"/>
            <a:ext cx="1939874" cy="1205028"/>
            <a:chOff x="8882743" y="1333320"/>
            <a:chExt cx="1939874" cy="1205028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D2C4A3F-ACE1-47CA-A159-10FCA1563BA2}"/>
                </a:ext>
              </a:extLst>
            </p:cNvPr>
            <p:cNvCxnSpPr/>
            <p:nvPr/>
          </p:nvCxnSpPr>
          <p:spPr>
            <a:xfrm flipH="1">
              <a:off x="9070925" y="1883086"/>
              <a:ext cx="281779" cy="6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0F1CC1-60B1-4500-8455-C6A1F8EB8378}"/>
                </a:ext>
              </a:extLst>
            </p:cNvPr>
            <p:cNvSpPr txBox="1"/>
            <p:nvPr/>
          </p:nvSpPr>
          <p:spPr>
            <a:xfrm>
              <a:off x="8882743" y="1333320"/>
              <a:ext cx="19398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Book Antiqua" panose="02040602050305030304" pitchFamily="18" charset="0"/>
                </a:rPr>
                <a:t>arbitraire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213342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200705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663233" y="299999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96704" y="512014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90681" y="512014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5844590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</a:t>
            </a:r>
            <a:r>
              <a:rPr lang="fr-FR" sz="2800" b="1" dirty="0" smtClean="0">
                <a:latin typeface="Book Antiqua" panose="02040602050305030304" pitchFamily="18" charset="0"/>
              </a:rPr>
              <a:t>3</a:t>
            </a:r>
            <a:r>
              <a:rPr lang="fr-FR" sz="2800" dirty="0" smtClean="0">
                <a:latin typeface="Book Antiqua" panose="02040602050305030304" pitchFamily="18" charset="0"/>
              </a:rPr>
              <a:t>: Toute dérivée partielle est « facilement » calculable.</a:t>
            </a:r>
            <a:endParaRPr lang="fr-FR" sz="28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5709032"/>
            <a:ext cx="669862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 (totale)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2" y="1376444"/>
            <a:ext cx="1139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 </a:t>
            </a:r>
            <a:r>
              <a:rPr lang="fr-FR" sz="2800" dirty="0">
                <a:latin typeface="Book Antiqua" panose="02040602050305030304" pitchFamily="18" charset="0"/>
              </a:rPr>
              <a:t>interdépendantes.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55692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36483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Généralisation</a:t>
            </a:r>
            <a:r>
              <a:rPr lang="fr-FR" sz="2800" dirty="0">
                <a:latin typeface="Book Antiqua" panose="02040602050305030304" pitchFamily="18" charset="0"/>
              </a:rPr>
              <a:t>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C27135-ECE1-459E-94D6-2D22846820EA}"/>
              </a:ext>
            </a:extLst>
          </p:cNvPr>
          <p:cNvGrpSpPr/>
          <p:nvPr/>
        </p:nvGrpSpPr>
        <p:grpSpPr>
          <a:xfrm>
            <a:off x="703575" y="4867172"/>
            <a:ext cx="1493821" cy="1043057"/>
            <a:chOff x="4567344" y="3435647"/>
            <a:chExt cx="1493821" cy="1043057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EA065EC-8F82-498F-A0CE-5ED07B2B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98" y="3435647"/>
              <a:ext cx="226767" cy="60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69FBC6-7AD5-4933-8F1E-16D5349FD1CB}"/>
                </a:ext>
              </a:extLst>
            </p:cNvPr>
            <p:cNvSpPr txBox="1"/>
            <p:nvPr/>
          </p:nvSpPr>
          <p:spPr>
            <a:xfrm>
              <a:off x="4567344" y="4017039"/>
              <a:ext cx="1493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Fonction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076313" y="5163874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Variables (champs)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H="1" flipV="1">
            <a:off x="2987656" y="4867172"/>
            <a:ext cx="25672" cy="302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356" t="-5882" b="-16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H="1" flipV="1">
            <a:off x="3703331" y="4777225"/>
            <a:ext cx="310404" cy="38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8F6-7CC8-4B30-A031-4A03F1C7D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29BD4-81A5-40EF-A11B-D02B04FF3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099649-B18B-46B3-9536-C2A1EA45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u="sng" dirty="0"/>
                  <a:t>Exemple à 1 variable </a:t>
                </a:r>
                <a:r>
                  <a:rPr lang="fr-FR" sz="3200" dirty="0"/>
                  <a:t>: la position du centre de gravité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3200" dirty="0"/>
                  <a:t> vis-à-vis de la répartition de </a:t>
                </a:r>
                <a:r>
                  <a:rPr lang="fr-FR" sz="3200" i="1" dirty="0"/>
                  <a:t>densité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3200" i="1" dirty="0"/>
              </a:p>
            </p:txBody>
          </p:sp>
        </mc:Choice>
        <mc:Fallback xmlns="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blipFill>
                <a:blip r:embed="rId2"/>
                <a:stretch>
                  <a:fillRect l="-1294" t="-13043" b="-19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/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22EAF312-22F4-49A6-89B3-E3074151A520}"/>
              </a:ext>
            </a:extLst>
          </p:cNvPr>
          <p:cNvGrpSpPr/>
          <p:nvPr/>
        </p:nvGrpSpPr>
        <p:grpSpPr>
          <a:xfrm>
            <a:off x="7546688" y="1519692"/>
            <a:ext cx="3205767" cy="1746844"/>
            <a:chOff x="7803863" y="1272042"/>
            <a:chExt cx="3205767" cy="1746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/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/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44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7DE8BC5-B34F-460F-A06E-F6F0DD0C48C0}"/>
                </a:ext>
              </a:extLst>
            </p:cNvPr>
            <p:cNvCxnSpPr/>
            <p:nvPr/>
          </p:nvCxnSpPr>
          <p:spPr>
            <a:xfrm flipV="1">
              <a:off x="8260080" y="1363980"/>
              <a:ext cx="0" cy="1135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DED3868-17EB-4670-A102-FD55D65BA7E8}"/>
                </a:ext>
              </a:extLst>
            </p:cNvPr>
            <p:cNvCxnSpPr>
              <a:cxnSpLocks/>
            </p:cNvCxnSpPr>
            <p:nvPr/>
          </p:nvCxnSpPr>
          <p:spPr>
            <a:xfrm>
              <a:off x="8161020" y="2444436"/>
              <a:ext cx="2689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C3197D-58E9-4147-8224-C161B4BF986E}"/>
                </a:ext>
              </a:extLst>
            </p:cNvPr>
            <p:cNvSpPr/>
            <p:nvPr/>
          </p:nvSpPr>
          <p:spPr>
            <a:xfrm>
              <a:off x="8252460" y="1649614"/>
              <a:ext cx="2415540" cy="628766"/>
            </a:xfrm>
            <a:custGeom>
              <a:avLst/>
              <a:gdLst>
                <a:gd name="connsiteX0" fmla="*/ 0 w 2415540"/>
                <a:gd name="connsiteY0" fmla="*/ 392546 h 628766"/>
                <a:gd name="connsiteX1" fmla="*/ 601980 w 2415540"/>
                <a:gd name="connsiteY1" fmla="*/ 3926 h 628766"/>
                <a:gd name="connsiteX2" fmla="*/ 1318260 w 2415540"/>
                <a:gd name="connsiteY2" fmla="*/ 605906 h 628766"/>
                <a:gd name="connsiteX3" fmla="*/ 2034540 w 2415540"/>
                <a:gd name="connsiteY3" fmla="*/ 483986 h 628766"/>
                <a:gd name="connsiteX4" fmla="*/ 2415540 w 2415540"/>
                <a:gd name="connsiteY4" fmla="*/ 628766 h 62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5540" h="628766">
                  <a:moveTo>
                    <a:pt x="0" y="392546"/>
                  </a:moveTo>
                  <a:cubicBezTo>
                    <a:pt x="191135" y="180456"/>
                    <a:pt x="382270" y="-31634"/>
                    <a:pt x="601980" y="3926"/>
                  </a:cubicBezTo>
                  <a:cubicBezTo>
                    <a:pt x="821690" y="39486"/>
                    <a:pt x="1079500" y="525896"/>
                    <a:pt x="1318260" y="605906"/>
                  </a:cubicBezTo>
                  <a:cubicBezTo>
                    <a:pt x="1557020" y="685916"/>
                    <a:pt x="1851660" y="480176"/>
                    <a:pt x="2034540" y="483986"/>
                  </a:cubicBezTo>
                  <a:cubicBezTo>
                    <a:pt x="2217420" y="487796"/>
                    <a:pt x="2316480" y="558281"/>
                    <a:pt x="2415540" y="62876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C00669-BF01-4E46-8F51-901C4F3D2457}"/>
                </a:ext>
              </a:extLst>
            </p:cNvPr>
            <p:cNvCxnSpPr/>
            <p:nvPr/>
          </p:nvCxnSpPr>
          <p:spPr>
            <a:xfrm>
              <a:off x="9144000" y="1866900"/>
              <a:ext cx="0" cy="57753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/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/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/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/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/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La variation de 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dépend de la manière dont on perturbe la répartition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blipFill>
                <a:blip r:embed="rId10"/>
                <a:stretch>
                  <a:fillRect l="-783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0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91096-0AD7-49BB-B558-297DE145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96A402-D7C6-4713-A740-F744BE44C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A1A409-BD50-4525-84CD-5271EA5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27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/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/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/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/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latin typeface="Book Antiqua" panose="02040602050305030304" pitchFamily="18" charset="0"/>
                  </a:rPr>
                  <a:t>On pose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(.)=∫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la masse globale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ou de la perturbation, on obtient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blipFill>
                <a:blip r:embed="rId5"/>
                <a:stretch>
                  <a:fillRect l="-461" t="-1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/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Book Antiqua" panose="02040602050305030304" pitchFamily="18" charset="0"/>
                  </a:rPr>
                  <a:t>Développement limité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blipFill>
                <a:blip r:embed="rId6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fr-FR" dirty="0"/>
                  <a:t>Application au Lagrangien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fr-FR" sz="3200" dirty="0"/>
              </a:p>
              <a:p>
                <a:endParaRPr lang="fr-FR" sz="1000" dirty="0"/>
              </a:p>
              <a:p>
                <a:r>
                  <a:rPr lang="fr-FR" sz="3200" dirty="0"/>
                  <a:t>Calcul des trois dérivées directionnelles </a:t>
                </a:r>
                <a:r>
                  <a:rPr lang="fr-FR" sz="3200" b="1" dirty="0"/>
                  <a:t>partielles</a:t>
                </a:r>
                <a:r>
                  <a:rPr lang="fr-FR" sz="3200" dirty="0"/>
                  <a:t> :</a:t>
                </a:r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𝜕𝜌</m:t>
                            </m:r>
                          </m:den>
                        </m:f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94" t="-1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19061" y="287042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419060" y="407910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419059" y="5260863"/>
            <a:ext cx="5724939" cy="10734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29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</p:spPr>
            <p:txBody>
              <a:bodyPr/>
              <a:lstStyle/>
              <a:p>
                <a:r>
                  <a:rPr lang="fr-FR" sz="3200" b="1" dirty="0" smtClean="0"/>
                  <a:t>Règle de la chaîne </a:t>
                </a:r>
                <a:r>
                  <a:rPr lang="fr-FR" sz="3200" dirty="0" smtClean="0"/>
                  <a:t>– dérivée directionnelle</a:t>
                </a:r>
              </a:p>
              <a:p>
                <a:endParaRPr lang="fr-FR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3200" dirty="0"/>
              </a:p>
              <a:p>
                <a:endParaRPr lang="fr-FR" sz="3200" dirty="0"/>
              </a:p>
            </p:txBody>
          </p:sp>
        </mc:Choice>
        <mc:Fallback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  <a:blipFill>
                <a:blip r:embed="rId2"/>
                <a:stretch>
                  <a:fillRect l="-1294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rot="16200000">
            <a:off x="6429704" y="219735"/>
            <a:ext cx="397565" cy="4410824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141592" y="2679344"/>
            <a:ext cx="297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Book Antiqua" panose="02040602050305030304" pitchFamily="18" charset="0"/>
              </a:rPr>
              <a:t>Dérivées partielles</a:t>
            </a:r>
            <a:endParaRPr lang="fr-FR" sz="2400" dirty="0">
              <a:latin typeface="Book Antiqua" panose="02040602050305030304" pitchFamily="18" charset="0"/>
            </a:endParaRPr>
          </a:p>
        </p:txBody>
      </p:sp>
      <p:sp>
        <p:nvSpPr>
          <p:cNvPr id="14" name="Accolade ouvrante 13"/>
          <p:cNvSpPr/>
          <p:nvPr/>
        </p:nvSpPr>
        <p:spPr>
          <a:xfrm rot="16200000">
            <a:off x="9788719" y="1562135"/>
            <a:ext cx="397565" cy="1671097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239543" y="2679344"/>
            <a:ext cx="349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Book Antiqua" panose="02040602050305030304" pitchFamily="18" charset="0"/>
              </a:rPr>
              <a:t>Dérivée totale (considérée comme une direction de perturbation)</a:t>
            </a:r>
            <a:endParaRPr lang="fr-FR" sz="24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/>
              <p:cNvSpPr txBox="1"/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Book Antiqua" panose="02040602050305030304" pitchFamily="18" charset="0"/>
                  </a:rPr>
                  <a:t>À comparer à la formule traditionnelle lorsque les variables ne sont pas des champs </a:t>
                </a:r>
                <a:r>
                  <a:rPr lang="fr-FR" dirty="0" smtClean="0"/>
                  <a:t>:</a:t>
                </a:r>
              </a:p>
              <a:p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blipFill>
                <a:blip r:embed="rId3"/>
                <a:stretch>
                  <a:fillRect l="-853" t="-1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740841" y="4663194"/>
            <a:ext cx="3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Book Antiqua" panose="02040602050305030304" pitchFamily="18" charset="0"/>
              </a:rPr>
              <a:t>C’est la même formule, sauf qu’il n’y a qu’une seule « direction » possible à l’évolution des variables</a:t>
            </a:r>
            <a:endParaRPr lang="fr-FR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atin typeface="Book Antiqua" panose="02040602050305030304" pitchFamily="18" charset="0"/>
              </a:rPr>
              <a:t>Gradient</a:t>
            </a:r>
            <a:endParaRPr lang="fr-FR" sz="3200" b="1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>
                    <a:latin typeface="Book Antiqua" panose="02040602050305030304" pitchFamily="18" charset="0"/>
                  </a:rPr>
                  <a:t>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 smtClean="0">
                    <a:latin typeface="Book Antiqua" panose="02040602050305030304" pitchFamily="18" charset="0"/>
                  </a:rPr>
                  <a:t> peut être interprété comme la </a:t>
                </a:r>
                <a:r>
                  <a:rPr lang="fr-FR" sz="2800" b="1" i="1" dirty="0" smtClean="0">
                    <a:latin typeface="Book Antiqua" panose="02040602050305030304" pitchFamily="18" charset="0"/>
                  </a:rPr>
                  <a:t>direction de perturbation </a:t>
                </a:r>
                <a:r>
                  <a:rPr lang="fr-FR" sz="2800" dirty="0" smtClean="0">
                    <a:latin typeface="Book Antiqua" panose="02040602050305030304" pitchFamily="18" charset="0"/>
                  </a:rPr>
                  <a:t>qui </a:t>
                </a:r>
                <a:r>
                  <a:rPr lang="fr-FR" sz="2800" b="1" i="1" dirty="0" smtClean="0">
                    <a:latin typeface="Book Antiqua" panose="02040602050305030304" pitchFamily="18" charset="0"/>
                  </a:rPr>
                  <a:t>maximise</a:t>
                </a:r>
                <a:r>
                  <a:rPr lang="fr-FR" sz="2800" dirty="0" smtClean="0">
                    <a:latin typeface="Book Antiqua" panose="02040602050305030304" pitchFamily="18" charset="0"/>
                  </a:rPr>
                  <a:t> </a:t>
                </a:r>
                <a:r>
                  <a:rPr lang="fr-FR" sz="2800" b="1" i="1" dirty="0" smtClean="0">
                    <a:latin typeface="Book Antiqua" panose="02040602050305030304" pitchFamily="18" charset="0"/>
                  </a:rPr>
                  <a:t>la variation </a:t>
                </a:r>
                <a:r>
                  <a:rPr lang="fr-FR" sz="2800" dirty="0" smtClean="0">
                    <a:latin typeface="Book Antiqua" panose="02040602050305030304" pitchFamily="18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 smtClean="0">
                    <a:latin typeface="Book Antiqua" panose="0204060205030503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blipFill>
                <a:blip r:embed="rId2"/>
                <a:stretch>
                  <a:fillRect l="-1114" t="-5521" r="-1485" b="-15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 smtClean="0">
                    <a:latin typeface="Book Antiqua" panose="02040602050305030304" pitchFamily="18" charset="0"/>
                  </a:rPr>
                  <a:t>Dans le cas particulier suivant :</a:t>
                </a:r>
              </a:p>
              <a:p>
                <a:endParaRPr lang="fr-FR" sz="2800" dirty="0">
                  <a:latin typeface="Book Antiqua" panose="0204060205030503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𝒹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fr-FR" sz="3600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  <a:blipFill>
                <a:blip r:embed="rId3"/>
                <a:stretch>
                  <a:fillRect l="-1169" t="-3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i="1" dirty="0" smtClean="0">
                    <a:latin typeface="Book Antiqua" panose="02040602050305030304" pitchFamily="18" charset="0"/>
                  </a:rPr>
                  <a:t>Il suffit d’enlever l’intégrale et le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r>
                  <a:rPr lang="fr-FR" sz="2800" i="1" dirty="0" smtClean="0">
                    <a:latin typeface="Book Antiqua" panose="02040602050305030304" pitchFamily="18" charset="0"/>
                  </a:rPr>
                  <a:t> !</a:t>
                </a:r>
                <a:endParaRPr lang="fr-FR" sz="2800" i="1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b="1" u="sng" dirty="0" smtClean="0">
                    <a:latin typeface="Book Antiqua" panose="02040602050305030304" pitchFamily="18" charset="0"/>
                  </a:rPr>
                  <a:t>Exemple</a:t>
                </a:r>
                <a:r>
                  <a:rPr lang="fr-FR" sz="2800" dirty="0" smtClean="0">
                    <a:latin typeface="Book Antiqua" panose="02040602050305030304" pitchFamily="18" charset="0"/>
                  </a:rPr>
                  <a:t>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800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  <a:blipFill>
                <a:blip r:embed="rId5"/>
                <a:stretch>
                  <a:fillRect l="-1169" t="-4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Méthode </a:t>
            </a:r>
            <a:r>
              <a:rPr lang="fr-FR" dirty="0"/>
              <a:t>de l’adjoint </a:t>
            </a:r>
            <a:r>
              <a:rPr lang="fr-FR" dirty="0" smtClean="0"/>
              <a:t>discrétisée (modèle linéaire)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 smtClean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 smtClean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 smtClean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 smtClean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 smtClean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 smtClean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 smtClean="0">
                  <a:latin typeface="Book Antiqua" panose="0204060205030503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 smtClean="0">
                  <a:latin typeface="Book Antiqua" panose="02040602050305030304" pitchFamily="18" charset="0"/>
                </a:endParaRPr>
              </a:p>
              <a:p>
                <a:endParaRPr lang="fr-FR" sz="500" dirty="0" smtClean="0">
                  <a:latin typeface="Book Antiqua" panose="02040602050305030304" pitchFamily="18" charset="0"/>
                </a:endParaRPr>
              </a:p>
              <a:p>
                <a:r>
                  <a:rPr lang="fr-FR" dirty="0" smtClean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 smtClean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 smtClean="0">
                    <a:latin typeface="Book Antiqua" panose="02040602050305030304" pitchFamily="18" charset="0"/>
                  </a:rPr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blipFill>
                <a:blip r:embed="rId2"/>
                <a:stretch>
                  <a:fillRect l="-418" t="-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 smtClean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 smtClean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 smtClean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 smtClean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 smtClean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 smtClean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blipFill>
                <a:blip r:embed="rId3"/>
                <a:stretch>
                  <a:fillRect l="-418" t="-20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7951304" y="1912959"/>
            <a:ext cx="1065475" cy="53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016779" y="1593482"/>
            <a:ext cx="306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2"/>
                </a:solidFill>
                <a:latin typeface="Book Antiqua" panose="02040602050305030304" pitchFamily="18" charset="0"/>
              </a:rPr>
              <a:t>Terme dur à calculer</a:t>
            </a:r>
            <a:endParaRPr lang="fr-FR" sz="2400" dirty="0">
              <a:solidFill>
                <a:schemeClr val="accent2"/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/>
              <p:cNvSpPr txBox="1"/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 smtClean="0">
                    <a:latin typeface="Book Antiqua" panose="02040602050305030304" pitchFamily="18" charset="0"/>
                  </a:rPr>
                  <a:t>On réécrit donc :</a:t>
                </a:r>
                <a:endParaRPr lang="fr-FR" dirty="0" smtClean="0">
                  <a:latin typeface="Book Antiqua" panose="0204060205030503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 smtClean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blipFill>
                <a:blip r:embed="rId4"/>
                <a:stretch>
                  <a:fillRect l="-418" t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 smtClean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 smtClean="0">
                    <a:latin typeface="Book Antiqua" panose="02040602050305030304" pitchFamily="18" charset="0"/>
                  </a:rPr>
                  <a:t>adjoint </a:t>
                </a:r>
                <a:r>
                  <a:rPr lang="fr-FR" dirty="0" smtClean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80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La méthode de l’adjoint pour un modèle discrétisé non-linéaire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91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575479" y="1486430"/>
            <a:ext cx="473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1453</Words>
  <Application>Microsoft Office PowerPoint</Application>
  <PresentationFormat>Grand écran</PresentationFormat>
  <Paragraphs>361</Paragraphs>
  <Slides>32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Arial</vt:lpstr>
      <vt:lpstr>Book Antiqua</vt:lpstr>
      <vt:lpstr>Calibri</vt:lpstr>
      <vt:lpstr>Calibri Light</vt:lpstr>
      <vt:lpstr>Cambria</vt:lpstr>
      <vt:lpstr>Cambria Math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Méthode de l’adjoint discrétisée (modèle linéaire)</vt:lpstr>
      <vt:lpstr>Annexes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theodore-cherriere</cp:lastModifiedBy>
  <cp:revision>52</cp:revision>
  <dcterms:created xsi:type="dcterms:W3CDTF">2023-04-26T13:03:27Z</dcterms:created>
  <dcterms:modified xsi:type="dcterms:W3CDTF">2023-05-05T17:30:05Z</dcterms:modified>
</cp:coreProperties>
</file>